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0" r:id="rId2"/>
    <p:sldId id="438" r:id="rId3"/>
    <p:sldId id="513" r:id="rId4"/>
    <p:sldId id="546" r:id="rId5"/>
    <p:sldId id="524" r:id="rId6"/>
    <p:sldId id="545" r:id="rId7"/>
    <p:sldId id="525" r:id="rId8"/>
    <p:sldId id="544" r:id="rId9"/>
    <p:sldId id="526" r:id="rId10"/>
    <p:sldId id="543" r:id="rId11"/>
    <p:sldId id="527" r:id="rId12"/>
    <p:sldId id="542" r:id="rId13"/>
    <p:sldId id="528" r:id="rId14"/>
    <p:sldId id="541" r:id="rId15"/>
    <p:sldId id="529" r:id="rId16"/>
    <p:sldId id="540" r:id="rId17"/>
    <p:sldId id="530" r:id="rId18"/>
    <p:sldId id="539" r:id="rId19"/>
    <p:sldId id="531" r:id="rId20"/>
    <p:sldId id="538" r:id="rId21"/>
    <p:sldId id="532" r:id="rId22"/>
    <p:sldId id="537" r:id="rId23"/>
    <p:sldId id="533" r:id="rId24"/>
    <p:sldId id="536" r:id="rId25"/>
    <p:sldId id="534" r:id="rId26"/>
    <p:sldId id="53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48" d="100"/>
          <a:sy n="48" d="100"/>
        </p:scale>
        <p:origin x="3552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G9C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4001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Directional antennas</a:t>
            </a:r>
          </a:p>
        </p:txBody>
      </p:sp>
    </p:spTree>
    <p:extLst>
      <p:ext uri="{BB962C8B-B14F-4D97-AF65-F5344CB8AC3E}">
        <p14:creationId xmlns:p14="http://schemas.microsoft.com/office/powerpoint/2010/main" val="345066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antenna gain in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dBi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compare to gain stated in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dBd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for the same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Gain in </a:t>
            </a:r>
            <a:r>
              <a:rPr lang="en-US" sz="2800" dirty="0" err="1">
                <a:latin typeface="Eras Light ITC" panose="020B0402030504020804" pitchFamily="34" charset="0"/>
              </a:rPr>
              <a:t>dBi</a:t>
            </a:r>
            <a:r>
              <a:rPr lang="en-US" sz="2800" dirty="0">
                <a:latin typeface="Eras Light ITC" panose="020B0402030504020804" pitchFamily="34" charset="0"/>
              </a:rPr>
              <a:t> is 2.15 dB lower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Gain in </a:t>
            </a:r>
            <a:r>
              <a:rPr lang="en-US" sz="2800" dirty="0" err="1">
                <a:latin typeface="Eras Light ITC" panose="020B0402030504020804" pitchFamily="34" charset="0"/>
              </a:rPr>
              <a:t>dBi</a:t>
            </a:r>
            <a:r>
              <a:rPr lang="en-US" sz="2800" dirty="0">
                <a:latin typeface="Eras Light ITC" panose="020B0402030504020804" pitchFamily="34" charset="0"/>
              </a:rPr>
              <a:t> is 2.15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Gain in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is 1.25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lower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Gain in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is 1.25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higher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91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07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effect of increasing boom length and adding directors to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Gain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Beamwidth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Front-to-back ratio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Resonant frequency is lower</a:t>
            </a:r>
          </a:p>
        </p:txBody>
      </p:sp>
    </p:spTree>
    <p:extLst>
      <p:ext uri="{BB962C8B-B14F-4D97-AF65-F5344CB8AC3E}">
        <p14:creationId xmlns:p14="http://schemas.microsoft.com/office/powerpoint/2010/main" val="141158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effect of increasing boom length and adding directors to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Gain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Beamwidth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Front-to-back ratio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Resonant frequency is lower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24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forward gain of a two-element quad antenna compare to the forward gain of a three-element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About the same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About 2/3 as much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About 1.5 times as much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About twice as much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76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forward gain of a two-element quad antenna compare to the forward gain of a three-element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About the same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About 2/3 as much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About 1.5 times as much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About twice as much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205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385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“front-to-back ratio” mean in reference to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number of directors versus the number of reflectors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relative position of the driven element with respect to the reflectors and directors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power radiated in the major lobe compared to that in the opposite direction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ratio of forward gain to dipole gain</a:t>
            </a:r>
          </a:p>
        </p:txBody>
      </p:sp>
    </p:spTree>
    <p:extLst>
      <p:ext uri="{BB962C8B-B14F-4D97-AF65-F5344CB8AC3E}">
        <p14:creationId xmlns:p14="http://schemas.microsoft.com/office/powerpoint/2010/main" val="3916774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“front-to-back ratio” mean in reference to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number of directors versus the number of reflectors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relative position of the driven element with respect to the reflectors and directors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power radiated in the major lobe compared to that in the opposite direction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ratio of forward gain to dipole gain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7"/>
            <a:ext cx="11277600" cy="87156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59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“main lobe” of a directive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magnitude of the maximum vertical angle of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point of maximum current in a radiating antenna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maximum voltage standing wave point on a radiating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direction of maximum radiated field strength from the antenna</a:t>
            </a:r>
          </a:p>
        </p:txBody>
      </p:sp>
    </p:spTree>
    <p:extLst>
      <p:ext uri="{BB962C8B-B14F-4D97-AF65-F5344CB8AC3E}">
        <p14:creationId xmlns:p14="http://schemas.microsoft.com/office/powerpoint/2010/main" val="1002578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“main lobe” of a directive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magnitude of the maximum vertical angle of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point of maximum current in a radiating antenna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maximum voltage standing wave point on a radiating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direction of maximum radiated field strength from the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5939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gain of two three-element, horizontally polarized Yagi antennas spaced vertically 1/2 wavelength apart typically compare to the gain of a single three-element Yagi?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1.5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3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6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9 dB higher</a:t>
            </a:r>
          </a:p>
        </p:txBody>
      </p:sp>
    </p:spTree>
    <p:extLst>
      <p:ext uri="{BB962C8B-B14F-4D97-AF65-F5344CB8AC3E}">
        <p14:creationId xmlns:p14="http://schemas.microsoft.com/office/powerpoint/2010/main" val="3274123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gain of two three-element, horizontally polarized Yagi antennas spaced vertically 1/2 wavelength apart typically compare to the gain of a single three-element Yagi?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1.5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3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6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9 dB higher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379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adjusted to optimize forward gain, front-to-back ratio, or SWR bandwidth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physical length of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number of elements on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spacing of each element along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6427194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adjusted to optimize forward gain, front-to-back ratio, or SWR bandwidth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physical length of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number of elements on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spacing of each element along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274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41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beta or hairpin match?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shorted transmission line stub placed at the feed point of a Yagi antenna to provide impedance matching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1/4 wavelength section of 75-ohm coax in series with the feed point of a Yagi to provide impedance matching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series capacitor selected to cancel the inductive reactance of a folded dipole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section of 300-ohm twin-lead transmission line used to match a folded dipole antenna</a:t>
            </a:r>
          </a:p>
        </p:txBody>
      </p:sp>
    </p:spTree>
    <p:extLst>
      <p:ext uri="{BB962C8B-B14F-4D97-AF65-F5344CB8AC3E}">
        <p14:creationId xmlns:p14="http://schemas.microsoft.com/office/powerpoint/2010/main" val="1707480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beta or hairpin match?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shorted transmission line stub placed at the feed point of a Yagi antenna to provide impedance matching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1/4 wavelength section of 75-ohm coax in series with the feed point of a Yagi to provide impedance matching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series capacitor selected to cancel the inductive reactance of a folded dipole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section of 300-ohm twin-lead transmission line used to match a folded dipole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84118"/>
            <a:ext cx="11277600" cy="77032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6157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characteristic of using a gamma match with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does not require the driven element to be insulated from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does not require any inductors or capacitors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useful for matching multiband antennas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7536031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characteristic of using a gamma match with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does not require the driven element to be insulated from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does not require any inductors or capacitors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useful for matching multiband antennas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0396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increase the bandwidth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Larger-diameter elements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Closer element spacing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Loading coils in series with the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Tapered-diameter elements</a:t>
            </a:r>
          </a:p>
        </p:txBody>
      </p:sp>
    </p:spTree>
    <p:extLst>
      <p:ext uri="{BB962C8B-B14F-4D97-AF65-F5344CB8AC3E}">
        <p14:creationId xmlns:p14="http://schemas.microsoft.com/office/powerpoint/2010/main" val="3817856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increase the bandwidth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Larger-diameter elements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Closer element spacing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Loading coils in series with the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Tapered-diameter elements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274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761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of the driven element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1/4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1/2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3/4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 wavelength</a:t>
            </a:r>
          </a:p>
        </p:txBody>
      </p:sp>
    </p:spTree>
    <p:extLst>
      <p:ext uri="{BB962C8B-B14F-4D97-AF65-F5344CB8AC3E}">
        <p14:creationId xmlns:p14="http://schemas.microsoft.com/office/powerpoint/2010/main" val="1470412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of the driven element of a Yagi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1/4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1/2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3/4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 wavelength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324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 the lengths of a three-element Yagi reflector and director compare to that of the driven element?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reflector is longer, and the director is shorter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reflector is shorter, and the director is longer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all the same 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Relative length depends on the frequency of operation</a:t>
            </a:r>
          </a:p>
        </p:txBody>
      </p:sp>
    </p:spTree>
    <p:extLst>
      <p:ext uri="{BB962C8B-B14F-4D97-AF65-F5344CB8AC3E}">
        <p14:creationId xmlns:p14="http://schemas.microsoft.com/office/powerpoint/2010/main" val="241287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 the lengths of a three-element Yagi reflector and director compare to that of the driven element?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reflector is longer, and the director is shorter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reflector is shorter, and the director is longer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all the same 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Relative length depends on the frequency of operation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7462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14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antenna gain in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dBi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compare to gain stated in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dBd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for the same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Gain in </a:t>
            </a:r>
            <a:r>
              <a:rPr lang="en-US" sz="2800" dirty="0" err="1">
                <a:latin typeface="Eras Light ITC" panose="020B0402030504020804" pitchFamily="34" charset="0"/>
              </a:rPr>
              <a:t>dBi</a:t>
            </a:r>
            <a:r>
              <a:rPr lang="en-US" sz="2800" dirty="0">
                <a:latin typeface="Eras Light ITC" panose="020B0402030504020804" pitchFamily="34" charset="0"/>
              </a:rPr>
              <a:t> is 2.15 dB lower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Gain in </a:t>
            </a:r>
            <a:r>
              <a:rPr lang="en-US" sz="2800" dirty="0" err="1">
                <a:latin typeface="Eras Light ITC" panose="020B0402030504020804" pitchFamily="34" charset="0"/>
              </a:rPr>
              <a:t>dBi</a:t>
            </a:r>
            <a:r>
              <a:rPr lang="en-US" sz="2800" dirty="0">
                <a:latin typeface="Eras Light ITC" panose="020B0402030504020804" pitchFamily="34" charset="0"/>
              </a:rPr>
              <a:t> is 2.15 dB higher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Gain in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is 1.25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lower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Gain in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is 1.25 </a:t>
            </a:r>
            <a:r>
              <a:rPr lang="en-US" sz="2800" dirty="0" err="1">
                <a:latin typeface="Eras Light ITC" panose="020B0402030504020804" pitchFamily="34" charset="0"/>
              </a:rPr>
              <a:t>dBd</a:t>
            </a:r>
            <a:r>
              <a:rPr lang="en-US" sz="2800" dirty="0">
                <a:latin typeface="Eras Light ITC" panose="020B0402030504020804" pitchFamily="34" charset="0"/>
              </a:rPr>
              <a:t> higher</a:t>
            </a:r>
          </a:p>
        </p:txBody>
      </p:sp>
    </p:spTree>
    <p:extLst>
      <p:ext uri="{BB962C8B-B14F-4D97-AF65-F5344CB8AC3E}">
        <p14:creationId xmlns:p14="http://schemas.microsoft.com/office/powerpoint/2010/main" val="222418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1356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44</cp:revision>
  <dcterms:created xsi:type="dcterms:W3CDTF">2023-05-09T14:58:22Z</dcterms:created>
  <dcterms:modified xsi:type="dcterms:W3CDTF">2023-05-12T19:34:12Z</dcterms:modified>
</cp:coreProperties>
</file>